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76" d="100"/>
          <a:sy n="76" d="100"/>
        </p:scale>
        <p:origin x="-1206" y="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24.03.2015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143000"/>
          </a:xfrm>
          <a:solidFill>
            <a:schemeClr val="accent6">
              <a:lumMod val="40000"/>
              <a:lumOff val="60000"/>
            </a:schemeClr>
          </a:solidFill>
        </p:spPr>
        <p:txBody>
          <a:bodyPr>
            <a:noAutofit/>
          </a:bodyPr>
          <a:lstStyle/>
          <a:p>
            <a:r>
              <a:rPr lang="ru-RU" sz="2800" b="1" i="1" dirty="0"/>
              <a:t>Внимание.</a:t>
            </a:r>
            <a:r>
              <a:rPr lang="ru-RU" sz="2800" i="1" dirty="0"/>
              <a:t/>
            </a:r>
            <a:br>
              <a:rPr lang="ru-RU" sz="2800" i="1" dirty="0"/>
            </a:br>
            <a:r>
              <a:rPr lang="ru-RU" sz="2800" i="1" dirty="0"/>
              <a:t>Психолого-педагогические </a:t>
            </a:r>
            <a:r>
              <a:rPr lang="ru-RU" sz="2800" i="1" dirty="0" smtClean="0"/>
              <a:t/>
            </a:r>
            <a:br>
              <a:rPr lang="ru-RU" sz="2800" i="1" dirty="0" smtClean="0"/>
            </a:br>
            <a:r>
              <a:rPr lang="ru-RU" sz="2800" i="1" dirty="0" smtClean="0"/>
              <a:t>особенности </a:t>
            </a:r>
            <a:r>
              <a:rPr lang="ru-RU" sz="2800" i="1" dirty="0"/>
              <a:t>развития </a:t>
            </a:r>
            <a:r>
              <a:rPr lang="ru-RU" sz="2800" i="1" dirty="0" smtClean="0"/>
              <a:t>ребенка: </a:t>
            </a:r>
            <a:endParaRPr lang="ru-RU" sz="2800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53136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rmAutofit fontScale="92500"/>
          </a:bodyPr>
          <a:lstStyle/>
          <a:p>
            <a:r>
              <a:rPr lang="ru-RU" dirty="0"/>
              <a:t>1.	Слабая концентрация внимания.</a:t>
            </a:r>
          </a:p>
          <a:p>
            <a:r>
              <a:rPr lang="ru-RU" dirty="0"/>
              <a:t>2.	Несформированность приемов самоконтроля.</a:t>
            </a:r>
          </a:p>
          <a:p>
            <a:r>
              <a:rPr lang="ru-RU" dirty="0"/>
              <a:t>3.	Низкий уровень объема и распределения внимания.</a:t>
            </a:r>
          </a:p>
          <a:p>
            <a:r>
              <a:rPr lang="ru-RU" dirty="0"/>
              <a:t>4.	Низкий уровень развития произвольности.</a:t>
            </a:r>
          </a:p>
          <a:p>
            <a:r>
              <a:rPr lang="ru-RU" dirty="0"/>
              <a:t>5.	Низкий уровень концентрации и устойчивости внимания.</a:t>
            </a:r>
          </a:p>
          <a:p>
            <a:r>
              <a:rPr lang="ru-RU" dirty="0"/>
              <a:t>6.	Низкий уровень переключения внимания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1817252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2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ru-RU" sz="3200" i="1" dirty="0"/>
              <a:t>Возможные трудности при обучении в </a:t>
            </a:r>
            <a:r>
              <a:rPr lang="ru-RU" sz="3200" i="1" dirty="0" smtClean="0"/>
              <a:t>школе:</a:t>
            </a:r>
            <a:endParaRPr lang="ru-RU" sz="3200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2">
              <a:lumMod val="20000"/>
              <a:lumOff val="80000"/>
            </a:schemeClr>
          </a:solidFill>
        </p:spPr>
        <p:txBody>
          <a:bodyPr/>
          <a:lstStyle/>
          <a:p>
            <a:r>
              <a:rPr lang="ru-RU" dirty="0" smtClean="0"/>
              <a:t>1. На </a:t>
            </a:r>
            <a:r>
              <a:rPr lang="ru-RU" dirty="0"/>
              <a:t>письме пропуск, замена, перестановка  букв, слогов, слов. </a:t>
            </a:r>
          </a:p>
          <a:p>
            <a:r>
              <a:rPr lang="ru-RU" dirty="0"/>
              <a:t>2.Неразвитость орфографической зоркости.</a:t>
            </a:r>
          </a:p>
          <a:p>
            <a:r>
              <a:rPr lang="ru-RU" dirty="0"/>
              <a:t>3. Слитное написание слов в предложении, ошибки при употреблении предлогов.</a:t>
            </a:r>
          </a:p>
        </p:txBody>
      </p:sp>
    </p:spTree>
    <p:extLst>
      <p:ext uri="{BB962C8B-B14F-4D97-AF65-F5344CB8AC3E}">
        <p14:creationId xmlns:p14="http://schemas.microsoft.com/office/powerpoint/2010/main" val="27308454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20000"/>
              <a:lumOff val="80000"/>
            </a:schemeClr>
          </a:solidFill>
        </p:spPr>
        <p:txBody>
          <a:bodyPr>
            <a:normAutofit fontScale="90000"/>
          </a:bodyPr>
          <a:lstStyle/>
          <a:p>
            <a:r>
              <a:rPr lang="ru-RU" i="1" dirty="0" smtClean="0"/>
              <a:t>Стартовые уровни к школьному обучению:</a:t>
            </a:r>
            <a:endParaRPr lang="ru-RU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1">
              <a:lumMod val="20000"/>
              <a:lumOff val="80000"/>
            </a:schemeClr>
          </a:solidFill>
        </p:spPr>
        <p:txBody>
          <a:bodyPr>
            <a:normAutofit fontScale="70000" lnSpcReduction="20000"/>
          </a:bodyPr>
          <a:lstStyle/>
          <a:p>
            <a:r>
              <a:rPr lang="ru-RU" dirty="0"/>
              <a:t>	</a:t>
            </a:r>
            <a:r>
              <a:rPr lang="ru-RU" i="1" dirty="0"/>
              <a:t>4 уровень </a:t>
            </a:r>
            <a:r>
              <a:rPr lang="ru-RU" dirty="0"/>
              <a:t>- высокие показатели состояния высших психических функций  и процессов </a:t>
            </a:r>
            <a:r>
              <a:rPr lang="ru-RU" dirty="0" smtClean="0"/>
              <a:t>- </a:t>
            </a:r>
            <a:r>
              <a:rPr lang="ru-RU" dirty="0"/>
              <a:t>ребенок не нуждается в проведении специальных коррекционных мероприятий.</a:t>
            </a:r>
          </a:p>
          <a:p>
            <a:r>
              <a:rPr lang="ru-RU" dirty="0"/>
              <a:t>	</a:t>
            </a:r>
            <a:r>
              <a:rPr lang="ru-RU" i="1" dirty="0"/>
              <a:t>3 уровень </a:t>
            </a:r>
            <a:r>
              <a:rPr lang="ru-RU" dirty="0"/>
              <a:t>- показатели выше среднего </a:t>
            </a:r>
            <a:r>
              <a:rPr lang="ru-RU" dirty="0" smtClean="0"/>
              <a:t>- </a:t>
            </a:r>
            <a:r>
              <a:rPr lang="ru-RU" dirty="0"/>
              <a:t>ребенок не нуждается в проведении специальных коррекционных мероприятий, однако педагогом могут быть даны рекомендации по развивающей работе.</a:t>
            </a:r>
          </a:p>
          <a:p>
            <a:r>
              <a:rPr lang="ru-RU" dirty="0"/>
              <a:t>	</a:t>
            </a:r>
            <a:r>
              <a:rPr lang="ru-RU" i="1" dirty="0"/>
              <a:t>2 уровень </a:t>
            </a:r>
            <a:r>
              <a:rPr lang="ru-RU" dirty="0"/>
              <a:t>- средние показатели </a:t>
            </a:r>
            <a:r>
              <a:rPr lang="ru-RU" dirty="0" smtClean="0"/>
              <a:t>- </a:t>
            </a:r>
            <a:r>
              <a:rPr lang="ru-RU" dirty="0"/>
              <a:t>ребенок нуждается в проведении специальных коррекционных мероприятий в виде групповых  и индивидуальных занятий.</a:t>
            </a:r>
          </a:p>
          <a:p>
            <a:r>
              <a:rPr lang="ru-RU" dirty="0"/>
              <a:t>	 </a:t>
            </a:r>
            <a:r>
              <a:rPr lang="ru-RU" i="1" dirty="0"/>
              <a:t>1 уровень </a:t>
            </a:r>
            <a:r>
              <a:rPr lang="ru-RU" dirty="0"/>
              <a:t>- низкие показатели </a:t>
            </a:r>
            <a:r>
              <a:rPr lang="ru-RU" dirty="0" smtClean="0"/>
              <a:t>- </a:t>
            </a:r>
            <a:r>
              <a:rPr lang="ru-RU" dirty="0"/>
              <a:t>ребенок нуждается в проведении специальных коррекционных мероприятий в виде индивидуальных </a:t>
            </a:r>
            <a:r>
              <a:rPr lang="ru-RU" dirty="0" smtClean="0"/>
              <a:t>занятий.</a:t>
            </a:r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683527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6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ru-RU" i="1" dirty="0"/>
              <a:t>Возможные трудности при обучении в </a:t>
            </a:r>
            <a:r>
              <a:rPr lang="ru-RU" i="1" dirty="0" smtClean="0"/>
              <a:t>школе:</a:t>
            </a:r>
            <a:endParaRPr lang="ru-RU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925144"/>
          </a:xfrm>
          <a:solidFill>
            <a:schemeClr val="accent6">
              <a:lumMod val="20000"/>
              <a:lumOff val="80000"/>
            </a:schemeClr>
          </a:solidFill>
        </p:spPr>
        <p:txBody>
          <a:bodyPr>
            <a:normAutofit fontScale="77500" lnSpcReduction="20000"/>
          </a:bodyPr>
          <a:lstStyle/>
          <a:p>
            <a:r>
              <a:rPr lang="ru-RU" dirty="0"/>
              <a:t>1.	В письменных </a:t>
            </a:r>
            <a:r>
              <a:rPr lang="ru-RU" dirty="0" smtClean="0"/>
              <a:t>работах </a:t>
            </a:r>
            <a:r>
              <a:rPr lang="ru-RU" dirty="0"/>
              <a:t>пропускает буквы.</a:t>
            </a:r>
          </a:p>
          <a:p>
            <a:r>
              <a:rPr lang="ru-RU" dirty="0"/>
              <a:t>2.	Неразвитость </a:t>
            </a:r>
            <a:r>
              <a:rPr lang="ru-RU" dirty="0" smtClean="0"/>
              <a:t>орфографической зоркости</a:t>
            </a:r>
            <a:r>
              <a:rPr lang="ru-RU" dirty="0"/>
              <a:t>.</a:t>
            </a:r>
          </a:p>
          <a:p>
            <a:r>
              <a:rPr lang="ru-RU" dirty="0"/>
              <a:t>3.	Невнимателен и рассеян.</a:t>
            </a:r>
          </a:p>
          <a:p>
            <a:r>
              <a:rPr lang="ru-RU" dirty="0"/>
              <a:t>4.	Трудно понимает объяснение с первого раза.</a:t>
            </a:r>
          </a:p>
          <a:p>
            <a:r>
              <a:rPr lang="ru-RU" dirty="0"/>
              <a:t>5.	Плохо списывает с доски.</a:t>
            </a:r>
          </a:p>
          <a:p>
            <a:r>
              <a:rPr lang="ru-RU" dirty="0"/>
              <a:t>6.	Постоянно пере-спрашивает </a:t>
            </a:r>
            <a:r>
              <a:rPr lang="ru-RU" dirty="0" smtClean="0"/>
              <a:t>учителя</a:t>
            </a:r>
            <a:r>
              <a:rPr lang="ru-RU" dirty="0"/>
              <a:t>.</a:t>
            </a:r>
          </a:p>
          <a:p>
            <a:r>
              <a:rPr lang="ru-RU" dirty="0"/>
              <a:t>7.	Плохо </a:t>
            </a:r>
            <a:r>
              <a:rPr lang="ru-RU" dirty="0" smtClean="0"/>
              <a:t>ориентируется </a:t>
            </a:r>
            <a:r>
              <a:rPr lang="ru-RU" dirty="0"/>
              <a:t>в тетради.</a:t>
            </a:r>
          </a:p>
          <a:p>
            <a:r>
              <a:rPr lang="ru-RU" dirty="0"/>
              <a:t>8.	Постоянно </a:t>
            </a:r>
            <a:r>
              <a:rPr lang="ru-RU" dirty="0" smtClean="0"/>
              <a:t>отвлекается </a:t>
            </a:r>
            <a:r>
              <a:rPr lang="ru-RU" dirty="0"/>
              <a:t>на уроках, залезает под парту, играет, ест.</a:t>
            </a:r>
          </a:p>
          <a:p>
            <a:r>
              <a:rPr lang="ru-RU" dirty="0"/>
              <a:t>9.	Постоянно забывает дома учебные предметы.</a:t>
            </a:r>
          </a:p>
          <a:p>
            <a:r>
              <a:rPr lang="ru-RU" dirty="0"/>
              <a:t>10.	Плохое знание таблицы сложения (умножения).</a:t>
            </a:r>
          </a:p>
          <a:p>
            <a:r>
              <a:rPr lang="ru-RU" dirty="0"/>
              <a:t>11.	Любое задание необходимо повторить несколько раз, прежде чем ребенок начнет его выполнять.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019184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08912" cy="1368152"/>
          </a:xfrm>
          <a:solidFill>
            <a:schemeClr val="accent5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ru-RU" sz="3100" i="1" dirty="0" smtClean="0"/>
              <a:t>Саморегуляция </a:t>
            </a:r>
            <a:r>
              <a:rPr lang="ru-RU" sz="3100" i="1" dirty="0"/>
              <a:t>и организация деятельности. Психолого-педагогические </a:t>
            </a:r>
            <a:r>
              <a:rPr lang="ru-RU" sz="3100" i="1" dirty="0" smtClean="0"/>
              <a:t/>
            </a:r>
            <a:br>
              <a:rPr lang="ru-RU" sz="3100" i="1" dirty="0" smtClean="0"/>
            </a:br>
            <a:r>
              <a:rPr lang="ru-RU" sz="3100" i="1" dirty="0" smtClean="0"/>
              <a:t>особенности </a:t>
            </a:r>
            <a:r>
              <a:rPr lang="ru-RU" sz="3100" i="1" dirty="0"/>
              <a:t>развития </a:t>
            </a:r>
            <a:r>
              <a:rPr lang="ru-RU" sz="3100" i="1" dirty="0" smtClean="0"/>
              <a:t>ребенка: </a:t>
            </a:r>
            <a:endParaRPr lang="ru-RU" sz="3100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772816"/>
            <a:ext cx="8229600" cy="4824536"/>
          </a:xfrm>
          <a:solidFill>
            <a:schemeClr val="accent5">
              <a:lumMod val="20000"/>
              <a:lumOff val="80000"/>
            </a:schemeClr>
          </a:solidFill>
        </p:spPr>
        <p:txBody>
          <a:bodyPr>
            <a:normAutofit fontScale="92500" lnSpcReduction="20000"/>
          </a:bodyPr>
          <a:lstStyle/>
          <a:p>
            <a:r>
              <a:rPr lang="ru-RU" dirty="0"/>
              <a:t>1.	Несформированность приемов учебной деятельности (самоконтроля, умение действовать по правилу)</a:t>
            </a:r>
          </a:p>
          <a:p>
            <a:r>
              <a:rPr lang="ru-RU" dirty="0"/>
              <a:t>2.	Низкий уровень развития кратковременной памяти.</a:t>
            </a:r>
          </a:p>
          <a:p>
            <a:r>
              <a:rPr lang="ru-RU" dirty="0"/>
              <a:t>3.	Несформированность умения планировать свои действия.</a:t>
            </a:r>
          </a:p>
          <a:p>
            <a:r>
              <a:rPr lang="ru-RU" dirty="0"/>
              <a:t>4.	Низкий уровень развития волевой сферы.</a:t>
            </a:r>
          </a:p>
          <a:p>
            <a:r>
              <a:rPr lang="ru-RU" dirty="0"/>
              <a:t>5.	Низкий уровень развития восприятия.</a:t>
            </a:r>
          </a:p>
          <a:p>
            <a:r>
              <a:rPr lang="ru-RU" dirty="0"/>
              <a:t>6.	Несформированность умения выполнять задания по устной инструкции взрослого.</a:t>
            </a:r>
          </a:p>
        </p:txBody>
      </p:sp>
    </p:spTree>
    <p:extLst>
      <p:ext uri="{BB962C8B-B14F-4D97-AF65-F5344CB8AC3E}">
        <p14:creationId xmlns:p14="http://schemas.microsoft.com/office/powerpoint/2010/main" val="74386389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260648"/>
            <a:ext cx="8229600" cy="1143000"/>
          </a:xfrm>
          <a:solidFill>
            <a:schemeClr val="accent5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ru-RU" i="1" dirty="0"/>
              <a:t>Возможные трудности при обучении в </a:t>
            </a:r>
            <a:r>
              <a:rPr lang="ru-RU" i="1" dirty="0" smtClean="0"/>
              <a:t>школе:</a:t>
            </a:r>
            <a:endParaRPr lang="ru-RU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853136"/>
          </a:xfrm>
          <a:solidFill>
            <a:schemeClr val="accent5">
              <a:lumMod val="20000"/>
              <a:lumOff val="80000"/>
            </a:schemeClr>
          </a:solidFill>
        </p:spPr>
        <p:txBody>
          <a:bodyPr>
            <a:normAutofit fontScale="77500" lnSpcReduction="20000"/>
          </a:bodyPr>
          <a:lstStyle/>
          <a:p>
            <a:r>
              <a:rPr lang="ru-RU" dirty="0"/>
              <a:t>1.	В письменных </a:t>
            </a:r>
            <a:r>
              <a:rPr lang="ru-RU" dirty="0" smtClean="0"/>
              <a:t>работах </a:t>
            </a:r>
            <a:r>
              <a:rPr lang="ru-RU" dirty="0"/>
              <a:t>пропускает буквы.</a:t>
            </a:r>
          </a:p>
          <a:p>
            <a:r>
              <a:rPr lang="ru-RU" dirty="0"/>
              <a:t>2.	Неразвитость </a:t>
            </a:r>
            <a:r>
              <a:rPr lang="ru-RU" dirty="0" smtClean="0"/>
              <a:t>орфографической зоркости</a:t>
            </a:r>
            <a:r>
              <a:rPr lang="ru-RU" dirty="0"/>
              <a:t>.</a:t>
            </a:r>
          </a:p>
          <a:p>
            <a:r>
              <a:rPr lang="ru-RU" dirty="0"/>
              <a:t>3.	Неусидчив.</a:t>
            </a:r>
          </a:p>
          <a:p>
            <a:r>
              <a:rPr lang="ru-RU" dirty="0"/>
              <a:t>4.	Испытывает трудности при пересказывании текста.</a:t>
            </a:r>
          </a:p>
          <a:p>
            <a:r>
              <a:rPr lang="ru-RU" dirty="0"/>
              <a:t>5.	Трудно понимает объяснение с первого раза.</a:t>
            </a:r>
          </a:p>
          <a:p>
            <a:r>
              <a:rPr lang="ru-RU" dirty="0"/>
              <a:t>6.	Не справляется с заданиями для самостоятельной работы.</a:t>
            </a:r>
          </a:p>
          <a:p>
            <a:r>
              <a:rPr lang="ru-RU" dirty="0"/>
              <a:t>7.	Любое задание необходимо повторить несколько раз, прежде чем ученик начнет его выполнять.</a:t>
            </a:r>
          </a:p>
          <a:p>
            <a:r>
              <a:rPr lang="ru-RU" dirty="0"/>
              <a:t>8.	Постоянно переспрашивает учителя.</a:t>
            </a:r>
          </a:p>
          <a:p>
            <a:r>
              <a:rPr lang="ru-RU" dirty="0"/>
              <a:t>9.	Опаздывает на уроки.</a:t>
            </a:r>
          </a:p>
        </p:txBody>
      </p:sp>
    </p:spTree>
    <p:extLst>
      <p:ext uri="{BB962C8B-B14F-4D97-AF65-F5344CB8AC3E}">
        <p14:creationId xmlns:p14="http://schemas.microsoft.com/office/powerpoint/2010/main" val="40831576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260648"/>
            <a:ext cx="8229600" cy="1440160"/>
          </a:xfrm>
          <a:solidFill>
            <a:schemeClr val="accent3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ru-RU" sz="3100" b="1" i="1" dirty="0" smtClean="0"/>
              <a:t>Мышление. </a:t>
            </a:r>
            <a:br>
              <a:rPr lang="ru-RU" sz="3100" b="1" i="1" dirty="0" smtClean="0"/>
            </a:br>
            <a:r>
              <a:rPr lang="ru-RU" sz="3100" i="1" dirty="0" smtClean="0"/>
              <a:t>Психолого-педагогические </a:t>
            </a:r>
            <a:br>
              <a:rPr lang="ru-RU" sz="3100" i="1" dirty="0" smtClean="0"/>
            </a:br>
            <a:r>
              <a:rPr lang="ru-RU" sz="3100" i="1" dirty="0" smtClean="0"/>
              <a:t>особенности </a:t>
            </a:r>
            <a:r>
              <a:rPr lang="ru-RU" sz="3100" i="1" dirty="0"/>
              <a:t>развития </a:t>
            </a:r>
            <a:r>
              <a:rPr lang="ru-RU" sz="3100" i="1" dirty="0" smtClean="0"/>
              <a:t>ребенка: </a:t>
            </a:r>
            <a:endParaRPr lang="ru-RU" sz="3100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844824"/>
            <a:ext cx="8229600" cy="4752528"/>
          </a:xfrm>
          <a:solidFill>
            <a:schemeClr val="accent3">
              <a:lumMod val="20000"/>
              <a:lumOff val="80000"/>
            </a:schemeClr>
          </a:solidFill>
        </p:spPr>
        <p:txBody>
          <a:bodyPr/>
          <a:lstStyle/>
          <a:p>
            <a:r>
              <a:rPr lang="ru-RU" dirty="0"/>
              <a:t>1.	Несформированность умения ориентироваться на систему признаков.</a:t>
            </a:r>
          </a:p>
          <a:p>
            <a:r>
              <a:rPr lang="ru-RU" dirty="0"/>
              <a:t>2.	Недостаточный уровень развития образного мышления.</a:t>
            </a:r>
          </a:p>
          <a:p>
            <a:r>
              <a:rPr lang="ru-RU" dirty="0"/>
              <a:t>3.	Недостаточный уровень развития логических операций (анализ, обобщение, систематизация).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840922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3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ru-RU" sz="3200" i="1" dirty="0"/>
              <a:t>Возможные трудности при обучении в </a:t>
            </a:r>
            <a:r>
              <a:rPr lang="ru-RU" sz="3200" i="1" dirty="0" smtClean="0"/>
              <a:t>школе:</a:t>
            </a:r>
            <a:endParaRPr lang="ru-RU" sz="3200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3">
              <a:lumMod val="20000"/>
              <a:lumOff val="80000"/>
            </a:schemeClr>
          </a:solidFill>
        </p:spPr>
        <p:txBody>
          <a:bodyPr>
            <a:normAutofit lnSpcReduction="10000"/>
          </a:bodyPr>
          <a:lstStyle/>
          <a:p>
            <a:r>
              <a:rPr lang="ru-RU" dirty="0" smtClean="0"/>
              <a:t>1. Трудности </a:t>
            </a:r>
            <a:r>
              <a:rPr lang="ru-RU" dirty="0"/>
              <a:t>при установлении причинно-следственных связей, решении математических и логических задач.</a:t>
            </a:r>
          </a:p>
          <a:p>
            <a:r>
              <a:rPr lang="ru-RU" dirty="0"/>
              <a:t>2. Трудности понимания сложных грамматических конструкций.</a:t>
            </a:r>
          </a:p>
          <a:p>
            <a:r>
              <a:rPr lang="ru-RU" dirty="0"/>
              <a:t>3. Испытывает затруднения при пересказывании текста.</a:t>
            </a:r>
          </a:p>
          <a:p>
            <a:r>
              <a:rPr lang="ru-RU" dirty="0"/>
              <a:t>4. Трудно понимает объяснение с первого раза.</a:t>
            </a:r>
          </a:p>
        </p:txBody>
      </p:sp>
    </p:spTree>
    <p:extLst>
      <p:ext uri="{BB962C8B-B14F-4D97-AF65-F5344CB8AC3E}">
        <p14:creationId xmlns:p14="http://schemas.microsoft.com/office/powerpoint/2010/main" val="8133063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88640"/>
            <a:ext cx="8229600" cy="1440160"/>
          </a:xfrm>
          <a:solidFill>
            <a:schemeClr val="accent4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ru-RU" sz="2800" b="1" i="1" dirty="0" smtClean="0"/>
              <a:t>Зрительно-моторная </a:t>
            </a:r>
            <a:r>
              <a:rPr lang="ru-RU" sz="2800" b="1" i="1" dirty="0"/>
              <a:t>координация и ориентировка на листе бумаги и в пространстве.</a:t>
            </a:r>
            <a:br>
              <a:rPr lang="ru-RU" sz="2800" b="1" i="1" dirty="0"/>
            </a:br>
            <a:r>
              <a:rPr lang="ru-RU" sz="2800" i="1" dirty="0"/>
              <a:t>Психолого-педагогические </a:t>
            </a:r>
            <a:r>
              <a:rPr lang="ru-RU" sz="2800" i="1" dirty="0" smtClean="0"/>
              <a:t/>
            </a:r>
            <a:br>
              <a:rPr lang="ru-RU" sz="2800" i="1" dirty="0" smtClean="0"/>
            </a:br>
            <a:r>
              <a:rPr lang="ru-RU" sz="2800" i="1" dirty="0" smtClean="0"/>
              <a:t>особенности </a:t>
            </a:r>
            <a:r>
              <a:rPr lang="ru-RU" sz="2800" i="1" dirty="0"/>
              <a:t>развития </a:t>
            </a:r>
            <a:r>
              <a:rPr lang="ru-RU" sz="2800" i="1" dirty="0" smtClean="0"/>
              <a:t>ребенка: </a:t>
            </a:r>
            <a:endParaRPr lang="ru-RU" sz="2800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916832"/>
            <a:ext cx="8229600" cy="4209331"/>
          </a:xfrm>
          <a:solidFill>
            <a:schemeClr val="accent4">
              <a:lumMod val="20000"/>
              <a:lumOff val="80000"/>
            </a:schemeClr>
          </a:solidFill>
        </p:spPr>
        <p:txBody>
          <a:bodyPr/>
          <a:lstStyle/>
          <a:p>
            <a:r>
              <a:rPr lang="ru-RU" dirty="0" smtClean="0"/>
              <a:t>1. Недостаточный </a:t>
            </a:r>
            <a:r>
              <a:rPr lang="ru-RU" dirty="0"/>
              <a:t>уровень развития произвольности.</a:t>
            </a:r>
          </a:p>
          <a:p>
            <a:r>
              <a:rPr lang="ru-RU" dirty="0"/>
              <a:t>2. Слабое развитие мелкой мускулатуры кистей рук.</a:t>
            </a:r>
          </a:p>
          <a:p>
            <a:r>
              <a:rPr lang="ru-RU" dirty="0"/>
              <a:t>3. Низкий уровень развития восприятия и ориентировки в пространстве.</a:t>
            </a:r>
          </a:p>
        </p:txBody>
      </p:sp>
    </p:spTree>
    <p:extLst>
      <p:ext uri="{BB962C8B-B14F-4D97-AF65-F5344CB8AC3E}">
        <p14:creationId xmlns:p14="http://schemas.microsoft.com/office/powerpoint/2010/main" val="29999716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accent4">
              <a:lumMod val="40000"/>
              <a:lumOff val="60000"/>
            </a:schemeClr>
          </a:solidFill>
        </p:spPr>
        <p:txBody>
          <a:bodyPr>
            <a:normAutofit/>
          </a:bodyPr>
          <a:lstStyle/>
          <a:p>
            <a:r>
              <a:rPr lang="ru-RU" sz="3200" i="1" dirty="0"/>
              <a:t>Возможные трудности при обучении в </a:t>
            </a:r>
            <a:r>
              <a:rPr lang="ru-RU" sz="3200" i="1" dirty="0" smtClean="0"/>
              <a:t>школе:</a:t>
            </a:r>
            <a:endParaRPr lang="ru-RU" sz="3200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>
            <a:normAutofit fontScale="92500" lnSpcReduction="20000"/>
          </a:bodyPr>
          <a:lstStyle/>
          <a:p>
            <a:r>
              <a:rPr lang="ru-RU" dirty="0" smtClean="0"/>
              <a:t>1. Трудности </a:t>
            </a:r>
            <a:r>
              <a:rPr lang="ru-RU" dirty="0"/>
              <a:t>формирования правильной траектории движений при выполнении графического элемента,</a:t>
            </a:r>
          </a:p>
          <a:p>
            <a:r>
              <a:rPr lang="ru-RU" dirty="0"/>
              <a:t>2. Медленный темп письма. </a:t>
            </a:r>
            <a:endParaRPr lang="ru-RU" dirty="0" smtClean="0"/>
          </a:p>
          <a:p>
            <a:r>
              <a:rPr lang="ru-RU" dirty="0" smtClean="0"/>
              <a:t>3</a:t>
            </a:r>
            <a:r>
              <a:rPr lang="ru-RU" dirty="0"/>
              <a:t>. Возможно зеркальное написание графических элементов, плохое запоминание букв, цифр. </a:t>
            </a:r>
          </a:p>
          <a:p>
            <a:r>
              <a:rPr lang="ru-RU" dirty="0"/>
              <a:t>4. Грязь в тетрадях.</a:t>
            </a:r>
          </a:p>
          <a:p>
            <a:r>
              <a:rPr lang="ru-RU" dirty="0"/>
              <a:t>5.Плохо ориентируется в тетради.</a:t>
            </a:r>
          </a:p>
          <a:p>
            <a:r>
              <a:rPr lang="ru-RU" dirty="0"/>
              <a:t>6.Недоразвитость орфографической зоркости.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8797322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6632"/>
            <a:ext cx="8229600" cy="1440160"/>
          </a:xfrm>
          <a:solidFill>
            <a:schemeClr val="accent2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ru-RU" sz="2800" i="1" dirty="0"/>
              <a:t>	</a:t>
            </a:r>
            <a:r>
              <a:rPr lang="ru-RU" sz="2800" b="1" i="1" dirty="0"/>
              <a:t>Звукобуквенный анализ, синтез, фонематическое </a:t>
            </a:r>
            <a:r>
              <a:rPr lang="ru-RU" sz="2800" b="1" i="1" dirty="0" smtClean="0"/>
              <a:t>восприятие.</a:t>
            </a:r>
            <a:r>
              <a:rPr lang="ru-RU" sz="2800" b="1" i="1" dirty="0"/>
              <a:t/>
            </a:r>
            <a:br>
              <a:rPr lang="ru-RU" sz="2800" b="1" i="1" dirty="0"/>
            </a:br>
            <a:r>
              <a:rPr lang="ru-RU" sz="2800" i="1" dirty="0" smtClean="0"/>
              <a:t>Психолого-педагогические</a:t>
            </a:r>
            <a:br>
              <a:rPr lang="ru-RU" sz="2800" i="1" dirty="0" smtClean="0"/>
            </a:br>
            <a:r>
              <a:rPr lang="ru-RU" sz="2800" i="1" dirty="0" smtClean="0"/>
              <a:t> </a:t>
            </a:r>
            <a:r>
              <a:rPr lang="ru-RU" sz="2800" i="1" dirty="0"/>
              <a:t>особенности развития </a:t>
            </a:r>
            <a:r>
              <a:rPr lang="ru-RU" sz="2800" i="1" dirty="0" smtClean="0"/>
              <a:t>ребенка: </a:t>
            </a:r>
            <a:endParaRPr lang="ru-RU" sz="2800" i="1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57200" y="1988840"/>
            <a:ext cx="8229600" cy="4137323"/>
          </a:xfrm>
          <a:solidFill>
            <a:schemeClr val="accent2">
              <a:lumMod val="20000"/>
              <a:lumOff val="80000"/>
            </a:schemeClr>
          </a:solidFill>
        </p:spPr>
        <p:txBody>
          <a:bodyPr/>
          <a:lstStyle/>
          <a:p>
            <a:r>
              <a:rPr lang="ru-RU" dirty="0" smtClean="0"/>
              <a:t>1. Низкий </a:t>
            </a:r>
            <a:r>
              <a:rPr lang="ru-RU" dirty="0"/>
              <a:t>уровень развития фонематического слуха.</a:t>
            </a:r>
          </a:p>
          <a:p>
            <a:r>
              <a:rPr lang="ru-RU" dirty="0"/>
              <a:t>2. Недостаточный уровень развития языкового анализа и синтеза.</a:t>
            </a:r>
          </a:p>
        </p:txBody>
      </p:sp>
    </p:spTree>
    <p:extLst>
      <p:ext uri="{BB962C8B-B14F-4D97-AF65-F5344CB8AC3E}">
        <p14:creationId xmlns:p14="http://schemas.microsoft.com/office/powerpoint/2010/main" val="29134349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235</Words>
  <Application>Microsoft Office PowerPoint</Application>
  <PresentationFormat>Экран (4:3)</PresentationFormat>
  <Paragraphs>68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Внимание. Психолого-педагогические  особенности развития ребенка: </vt:lpstr>
      <vt:lpstr>Возможные трудности при обучении в школе:</vt:lpstr>
      <vt:lpstr>Саморегуляция и организация деятельности. Психолого-педагогические  особенности развития ребенка: </vt:lpstr>
      <vt:lpstr>Возможные трудности при обучении в школе:</vt:lpstr>
      <vt:lpstr>Мышление.  Психолого-педагогические  особенности развития ребенка: </vt:lpstr>
      <vt:lpstr>Возможные трудности при обучении в школе:</vt:lpstr>
      <vt:lpstr>Зрительно-моторная координация и ориентировка на листе бумаги и в пространстве. Психолого-педагогические  особенности развития ребенка: </vt:lpstr>
      <vt:lpstr>Возможные трудности при обучении в школе:</vt:lpstr>
      <vt:lpstr> Звукобуквенный анализ, синтез, фонематическое восприятие. Психолого-педагогические  особенности развития ребенка: </vt:lpstr>
      <vt:lpstr>Возможные трудности при обучении в школе:</vt:lpstr>
      <vt:lpstr>Стартовые уровни к школьному обучению: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Внимание. Психолого-педагогические  особенности развития ребенка:</dc:title>
  <dc:creator>андрей</dc:creator>
  <cp:lastModifiedBy>Файзулина</cp:lastModifiedBy>
  <cp:revision>3</cp:revision>
  <dcterms:created xsi:type="dcterms:W3CDTF">2015-03-18T16:56:25Z</dcterms:created>
  <dcterms:modified xsi:type="dcterms:W3CDTF">2015-03-24T09:58:24Z</dcterms:modified>
</cp:coreProperties>
</file>

<file path=docProps/thumbnail.jpeg>
</file>